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8" r:id="rId2"/>
    <p:sldId id="293" r:id="rId3"/>
    <p:sldId id="258" r:id="rId4"/>
    <p:sldId id="259" r:id="rId5"/>
    <p:sldId id="292" r:id="rId6"/>
    <p:sldId id="301" r:id="rId7"/>
    <p:sldId id="294" r:id="rId8"/>
    <p:sldId id="295" r:id="rId9"/>
    <p:sldId id="302" r:id="rId10"/>
    <p:sldId id="297" r:id="rId11"/>
    <p:sldId id="298" r:id="rId12"/>
    <p:sldId id="296" r:id="rId13"/>
    <p:sldId id="275" r:id="rId14"/>
    <p:sldId id="299" r:id="rId15"/>
    <p:sldId id="300" r:id="rId16"/>
    <p:sldId id="279" r:id="rId17"/>
    <p:sldId id="291" r:id="rId18"/>
    <p:sldId id="276" r:id="rId19"/>
    <p:sldId id="305" r:id="rId20"/>
    <p:sldId id="290" r:id="rId21"/>
    <p:sldId id="289" r:id="rId22"/>
    <p:sldId id="274" r:id="rId23"/>
    <p:sldId id="303" r:id="rId24"/>
    <p:sldId id="256" r:id="rId25"/>
    <p:sldId id="260" r:id="rId26"/>
    <p:sldId id="273" r:id="rId27"/>
    <p:sldId id="272" r:id="rId28"/>
    <p:sldId id="263" r:id="rId29"/>
    <p:sldId id="266" r:id="rId30"/>
    <p:sldId id="257" r:id="rId31"/>
    <p:sldId id="268" r:id="rId32"/>
    <p:sldId id="307" r:id="rId33"/>
    <p:sldId id="308" r:id="rId34"/>
    <p:sldId id="309" r:id="rId35"/>
    <p:sldId id="311" r:id="rId36"/>
    <p:sldId id="306" r:id="rId37"/>
    <p:sldId id="271" r:id="rId38"/>
    <p:sldId id="30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5" autoAdjust="0"/>
    <p:restoredTop sz="94660"/>
  </p:normalViewPr>
  <p:slideViewPr>
    <p:cSldViewPr snapToGrid="0">
      <p:cViewPr>
        <p:scale>
          <a:sx n="80" d="100"/>
          <a:sy n="80" d="100"/>
        </p:scale>
        <p:origin x="14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73DD4-314E-4F25-AE86-409930F1657D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75227-35E5-4A29-B3BE-57EE05CAB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3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8387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5279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3048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6101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690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2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3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8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0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01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5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0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8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7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35000"/>
                <a:lumOff val="65000"/>
                <a:alpha val="81000"/>
              </a:schemeClr>
            </a:gs>
            <a:gs pos="66000">
              <a:schemeClr val="accent1">
                <a:lumMod val="20000"/>
                <a:lumOff val="80000"/>
              </a:schemeClr>
            </a:gs>
            <a:gs pos="72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C68B1-F351-4261-8BA3-5FC6F786AEFE}" type="datetimeFigureOut">
              <a:rPr lang="ru-RU" smtClean="0"/>
              <a:t>25.02.16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B23A-9595-4E2A-98D0-5D2DFEFA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74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E%D1%80%D0%BC%D1%8B_%D0%BE%D1%80%D0%B3%D0%B0%D0%BD%D0%B8%D0%B7%D0%B0%D1%86%D0%B8%D0%B8_%D0%BE%D0%B1%D1%83%D1%87%D0%B5%D0%BD%D0%B8%D1%8F" TargetMode="External"/><Relationship Id="rId4" Type="http://schemas.openxmlformats.org/officeDocument/2006/relationships/hyperlink" Target="https://ru.wikipedia.org/wiki/%D0%94%D1%8C%D1%8F%D1%87%D0%B5%D0%BD%D0%BA%D0%BE_%D0%92%D0%B8%D1%82%D0%B0%D0%BB%D0%B8%D0%B9_%D0%9A%D1%83%D0%B7%D1%8C%D0%BC%D0%B8%D1%8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wikipedia.org/wiki/%D0%92%D0%B8%D0%B4%D1%8B_%D0%BE%D0%B1%D1%83%D1%87%D0%B5%D0%BD%D0%B8%D1%8F#1._.D0.9F.D0.BE_.D0.BE.D0.B1.D1.89.D0.BD.D0.BE.D1.81.D1.82.D0.B8_.D0.BE.D1.81.D0.B2.D0.B0.D0.B8.D0.B2.D0.B0.D0.B5.D0.BC.D0.BE.D0.B3.D0.BE_.D0.BE.D0.B1.D1.83.D1.87.D0.B0.D1.8E.D1.89.D0.B8.D0.BC.D0.B8.D1.81.D1.8F_.D1.81.D0.BE.D0.B4.D0.B5.D1.80.D0.B6.D0.B0.D0.BD.D0.B8.D1.8F_.D0.BE.D0.B1.D1.80.D0.B0.D0.B7.D0.BE.D0.B2.D0.B0.D0.BD.D0.B8.D1.8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wikipedia.org/wiki/%D0%A2%D0%B8%D0%BF%D1%8B_%D1%83%D1%87%D0%B5%D0%B1%D0%BD%D1%8B%D1%85_%D0%B7%D0%B0%D0%BD%D1%8F%D1%82%D0%B8%D0%B9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wikipedia.org/wiki/%D0%A1%D0%BE%D0%BA%D1%80%D0%B0%D1%82%D0%B8%D1%87%D0%B5%D1%81%D0%BA%D0%B8%D0%B9_%D0%BC%D0%B5%D1%82%D0%BE%D0%B4" TargetMode="External"/><Relationship Id="rId3" Type="http://schemas.openxmlformats.org/officeDocument/2006/relationships/hyperlink" Target="https://ru.wikipedia.org/wiki/%D0%9F%D1%80%D0%BE%D0%B3%D1%80%D0%B0%D0%BC%D0%BC%D0%B8%D1%80%D0%BE%D0%B2%D0%B0%D0%BD%D0%BD%D0%BE%D0%B5_%D0%BE%D0%B1%D1%83%D1%87%D0%B5%D0%BD%D0%B8%D0%B5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Обучение </a:t>
            </a:r>
            <a:r>
              <a:rPr lang="ru-RU" dirty="0"/>
              <a:t>взрослых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79470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600"/>
              <a:t>Огромное количество </a:t>
            </a:r>
          </a:p>
          <a:p>
            <a:r>
              <a:rPr lang="ru-RU" altLang="ru-RU" sz="3600"/>
              <a:t>информации, </a:t>
            </a:r>
          </a:p>
          <a:p>
            <a:r>
              <a:rPr lang="ru-RU" altLang="ru-RU" sz="3600"/>
              <a:t>на основании которой </a:t>
            </a:r>
          </a:p>
          <a:p>
            <a:r>
              <a:rPr lang="ru-RU" altLang="ru-RU" sz="3600"/>
              <a:t>мы пытаемся сделать выводы</a:t>
            </a:r>
            <a:r>
              <a:rPr lang="ru-RU" altLang="ru-RU" sz="1800"/>
              <a:t> 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  <p:pic>
        <p:nvPicPr>
          <p:cNvPr id="55302" name="Picture 6" descr="&amp;Ocy;&amp;tcy;&amp;kcy;&amp;rcy;&amp;ycy;&amp;tcy;&amp;acy;&amp;yacy; &amp;scy;&amp;icy;&amp;scy;&amp;tcy;&amp;iecy;&amp;m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750"/>
            <a:ext cx="506730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24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1847850" y="669925"/>
            <a:ext cx="4608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1800"/>
          </a:p>
          <a:p>
            <a:pPr algn="ctr"/>
            <a:r>
              <a:rPr lang="ru-RU" altLang="ru-RU" sz="3600"/>
              <a:t>Эта информация носит </a:t>
            </a:r>
          </a:p>
          <a:p>
            <a:pPr algn="ctr"/>
            <a:r>
              <a:rPr lang="ru-RU" altLang="ru-RU" sz="3600"/>
              <a:t>негативный характер</a:t>
            </a:r>
            <a:r>
              <a:rPr lang="ru-RU" altLang="ru-RU" sz="1800"/>
              <a:t>.</a:t>
            </a:r>
          </a:p>
          <a:p>
            <a:pPr algn="ctr" eaLnBrk="0" hangingPunct="0"/>
            <a:endParaRPr lang="ru-RU" altLang="ru-RU" sz="1800"/>
          </a:p>
        </p:txBody>
      </p:sp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2786" r="1891" b="2786"/>
          <a:stretch>
            <a:fillRect/>
          </a:stretch>
        </p:blipFill>
        <p:spPr bwMode="auto">
          <a:xfrm>
            <a:off x="1857375" y="3616325"/>
            <a:ext cx="42275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33375"/>
            <a:ext cx="35639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860800"/>
            <a:ext cx="36099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65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757363" y="0"/>
            <a:ext cx="813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3600"/>
              <a:t>Необходимость все время делать выбор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84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85" y="1825625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42726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39825"/>
          </a:xfrm>
        </p:spPr>
        <p:txBody>
          <a:bodyPr/>
          <a:lstStyle/>
          <a:p>
            <a:r>
              <a:rPr lang="ru-RU" altLang="ru-RU"/>
              <a:t>Дигидрогена монооксид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ru-RU" altLang="ru-RU" sz="1200"/>
              <a:t>Недавно исследователи открыли факт загрязнения наших водопроводных систем опасным химикатом. Этот химикат бесцветный, безвкусный и не имеет запаха. Он убивает бесчисленное множество людей каждый год. Правительство не предприняло никаких попыток регулирования этого опасного заражения. Данный химикат называется «дигидрогена монооксид» (Dihydrogen monoxide).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Химикат используется для следующих целей: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производстве как растворитель и хладагент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ядерных реакторах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производстве пенопласта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огнетушителях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химических и биологических лабораториях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производстве пестицидов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 искусственных пищевых добавках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Химикат является основной составляющей кислотных дождей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Способствует эрозии почвы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Ускоряет коррозию и вредит большинству электроприборов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Длительный контакт с химикатом в его твёрдой форме приводит к серьёзным повреждениям кожи человека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Контакт с газообразной формой химиката приводит к сильным ожогам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Вдыхание даже небольшого количества химиката грозит смертельным исходом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Химикат обнаружен в злокачественных опухолях, нарывах, язвах и прочих болезненных изменениях тела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Химикат развивает зависимость; жертвам при воздержании от потребления химиката грозит смерть в течение 168 часов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Ни один известный очиститель не способен полностью очистить воду от этого химиката 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Несмотря на эти опасности, химикат активно и безнаказанно используется в индустрии. Многие корпорации ежедневно получают тонны химиката через специально проложенные подземные трубопроводы. Люди, работающие с химикатом, как правило, не получают спецодежды и инструктажа. Отработанный химикат тоннами выливается в реки и моря.</a:t>
            </a:r>
          </a:p>
          <a:p>
            <a:pPr>
              <a:lnSpc>
                <a:spcPct val="80000"/>
              </a:lnSpc>
            </a:pPr>
            <a:r>
              <a:rPr lang="ru-RU" altLang="ru-RU" sz="1200"/>
              <a:t>Мы призываем население проявить сознательность и протестовать против дальнейшего использования этого опасного химиката.</a:t>
            </a:r>
            <a:endParaRPr lang="ru-RU" altLang="ru-RU" sz="1200" b="1"/>
          </a:p>
          <a:p>
            <a:pPr>
              <a:lnSpc>
                <a:spcPct val="80000"/>
              </a:lnSpc>
            </a:pPr>
            <a:endParaRPr lang="ru-RU" altLang="ru-RU" sz="1200" b="1"/>
          </a:p>
          <a:p>
            <a:pPr>
              <a:lnSpc>
                <a:spcPct val="80000"/>
              </a:lnSpc>
            </a:pPr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62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38875" y="357188"/>
            <a:ext cx="4186238" cy="1143000"/>
          </a:xfrm>
        </p:spPr>
        <p:txBody>
          <a:bodyPr anchorCtr="0">
            <a:normAutofit fontScale="90000"/>
          </a:bodyPr>
          <a:lstStyle/>
          <a:p>
            <a:r>
              <a:rPr lang="ru-RU" altLang="ru-RU"/>
              <a:t>ИСТОЧНИКИ ИНФОРМАЦИИ</a:t>
            </a:r>
          </a:p>
        </p:txBody>
      </p:sp>
      <p:sp>
        <p:nvSpPr>
          <p:cNvPr id="5427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54275" name="Picture 2" descr="http://www.naaltae.ru/netcat_files/news_images/da92cc25865d6b4288c04c4f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562350"/>
            <a:ext cx="49291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http://www.artandphoto.ru/stock/art2/191/1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44464"/>
            <a:ext cx="4313237" cy="341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3" y="3868725"/>
            <a:ext cx="3228181" cy="30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2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" y="0"/>
            <a:ext cx="9495076" cy="6735974"/>
          </a:xfrm>
        </p:spPr>
      </p:pic>
    </p:spTree>
    <p:extLst>
      <p:ext uri="{BB962C8B-B14F-4D97-AF65-F5344CB8AC3E}">
        <p14:creationId xmlns:p14="http://schemas.microsoft.com/office/powerpoint/2010/main" val="15256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Holistic Approach to Technology Enhanced Learning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Целостный подход к технологии расширенного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06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47" y="528713"/>
            <a:ext cx="6175199" cy="5648250"/>
          </a:xfrm>
        </p:spPr>
      </p:pic>
    </p:spTree>
    <p:extLst>
      <p:ext uri="{BB962C8B-B14F-4D97-AF65-F5344CB8AC3E}">
        <p14:creationId xmlns:p14="http://schemas.microsoft.com/office/powerpoint/2010/main" val="14270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3013" name="Picture 5" descr="&amp;Fcy;&amp;acy;&amp;jcy;&amp;lcy;:&amp;CHcy;&amp;tcy;&amp;ocy; &amp;mcy;&amp;ycy; &amp;rcy;&amp;acy;&amp;zcy;&amp;vcy;&amp;icy;&amp;acy;&amp;iecy;&amp;mcy;?.png - Oren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09550"/>
            <a:ext cx="9448801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ru-RU" altLang="ru-RU"/>
              <a:t>ОБРАЗОВАНИЕ</a:t>
            </a:r>
          </a:p>
        </p:txBody>
      </p:sp>
      <p:sp>
        <p:nvSpPr>
          <p:cNvPr id="46082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6083" name="Picture 2" descr="http://www.vecherka.ru/UserFiles/Image/40/3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3429000"/>
            <a:ext cx="40798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http://www.belygorod.ru/img2/1000_rushud/0Morozov_SelskayaBShkolaG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825625"/>
            <a:ext cx="46228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20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Экономический	  форум	 в	Давосе </a:t>
            </a:r>
            <a:br>
              <a:rPr lang="ru-RU" dirty="0"/>
            </a:br>
            <a:r>
              <a:rPr lang="ru-RU" dirty="0"/>
              <a:t>Навыки	</a:t>
            </a: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dirty="0" smtClean="0"/>
              <a:t>востребованные </a:t>
            </a:r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 2020	</a:t>
            </a:r>
            <a:r>
              <a:rPr lang="ru-RU" dirty="0" smtClean="0"/>
              <a:t> </a:t>
            </a:r>
            <a:r>
              <a:rPr lang="ru-RU" dirty="0"/>
              <a:t> году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680075"/>
          </a:xfrm>
        </p:spPr>
        <p:txBody>
          <a:bodyPr>
            <a:noAutofit/>
          </a:bodyPr>
          <a:lstStyle/>
          <a:p>
            <a:r>
              <a:rPr lang="ru-RU" dirty="0" smtClean="0"/>
              <a:t>Решение</a:t>
            </a:r>
            <a:r>
              <a:rPr lang="ru-RU" dirty="0"/>
              <a:t>	 сложных	</a:t>
            </a:r>
            <a:r>
              <a:rPr lang="ru-RU" dirty="0" smtClean="0"/>
              <a:t>проблем </a:t>
            </a:r>
          </a:p>
          <a:p>
            <a:r>
              <a:rPr lang="ru-RU" dirty="0" smtClean="0"/>
              <a:t>Критическое</a:t>
            </a:r>
            <a:r>
              <a:rPr lang="ru-RU" dirty="0"/>
              <a:t> мышление </a:t>
            </a:r>
            <a:endParaRPr lang="ru-RU" dirty="0" smtClean="0"/>
          </a:p>
          <a:p>
            <a:r>
              <a:rPr lang="ru-RU" dirty="0" smtClean="0"/>
              <a:t>Креативность </a:t>
            </a:r>
          </a:p>
          <a:p>
            <a:r>
              <a:rPr lang="ru-RU" dirty="0" smtClean="0"/>
              <a:t> Управление людьми </a:t>
            </a:r>
          </a:p>
          <a:p>
            <a:r>
              <a:rPr lang="ru-RU" dirty="0" smtClean="0"/>
              <a:t>Сотрудничество</a:t>
            </a:r>
            <a:r>
              <a:rPr lang="ru-RU" dirty="0"/>
              <a:t>	</a:t>
            </a:r>
            <a:r>
              <a:rPr lang="ru-RU" dirty="0" smtClean="0"/>
              <a:t>с другими </a:t>
            </a:r>
          </a:p>
          <a:p>
            <a:r>
              <a:rPr lang="ru-RU" dirty="0" smtClean="0"/>
              <a:t>Эмоциональный</a:t>
            </a:r>
            <a:r>
              <a:rPr lang="ru-RU" dirty="0"/>
              <a:t> интеллект </a:t>
            </a:r>
            <a:endParaRPr lang="ru-RU" dirty="0" smtClean="0"/>
          </a:p>
          <a:p>
            <a:r>
              <a:rPr lang="ru-RU" dirty="0" smtClean="0"/>
              <a:t>Способность рассуждать и</a:t>
            </a:r>
            <a:r>
              <a:rPr lang="ru-RU" dirty="0"/>
              <a:t>	</a:t>
            </a:r>
            <a:r>
              <a:rPr lang="ru-RU" dirty="0" smtClean="0"/>
              <a:t>принимать</a:t>
            </a:r>
            <a:r>
              <a:rPr lang="ru-RU" dirty="0"/>
              <a:t>	 решения </a:t>
            </a:r>
            <a:endParaRPr lang="ru-RU" dirty="0" smtClean="0"/>
          </a:p>
          <a:p>
            <a:r>
              <a:rPr lang="ru-RU" dirty="0" smtClean="0"/>
              <a:t>Ориентация </a:t>
            </a:r>
            <a:r>
              <a:rPr lang="ru-RU" dirty="0"/>
              <a:t> на	</a:t>
            </a:r>
            <a:r>
              <a:rPr lang="ru-RU" dirty="0" smtClean="0"/>
              <a:t> </a:t>
            </a:r>
            <a:r>
              <a:rPr lang="ru-RU" dirty="0"/>
              <a:t> сервис </a:t>
            </a:r>
            <a:endParaRPr lang="ru-RU" dirty="0" smtClean="0"/>
          </a:p>
          <a:p>
            <a:r>
              <a:rPr lang="ru-RU" dirty="0" smtClean="0"/>
              <a:t>Умение</a:t>
            </a:r>
            <a:r>
              <a:rPr lang="ru-RU" dirty="0"/>
              <a:t> договариваться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Гибкость	</a:t>
            </a:r>
            <a:r>
              <a:rPr lang="ru-RU" dirty="0" smtClean="0"/>
              <a:t> </a:t>
            </a:r>
            <a:r>
              <a:rPr lang="ru-RU" dirty="0"/>
              <a:t> мышления</a:t>
            </a:r>
          </a:p>
        </p:txBody>
      </p:sp>
    </p:spTree>
    <p:extLst>
      <p:ext uri="{BB962C8B-B14F-4D97-AF65-F5344CB8AC3E}">
        <p14:creationId xmlns:p14="http://schemas.microsoft.com/office/powerpoint/2010/main" val="14862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Освоение нового знания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активная ориентировка в новом;</a:t>
            </a:r>
          </a:p>
          <a:p>
            <a:r>
              <a:rPr lang="ru-RU" dirty="0" smtClean="0"/>
              <a:t> </a:t>
            </a:r>
            <a:r>
              <a:rPr lang="ru-RU" dirty="0"/>
              <a:t>сосредоточение внимания;</a:t>
            </a:r>
          </a:p>
          <a:p>
            <a:r>
              <a:rPr lang="ru-RU" dirty="0" smtClean="0"/>
              <a:t> </a:t>
            </a:r>
            <a:r>
              <a:rPr lang="ru-RU" dirty="0"/>
              <a:t>мобилизация прошлого опыта;</a:t>
            </a:r>
          </a:p>
          <a:p>
            <a:r>
              <a:rPr lang="ru-RU" dirty="0" smtClean="0"/>
              <a:t>ориентировка </a:t>
            </a:r>
            <a:r>
              <a:rPr lang="ru-RU" dirty="0"/>
              <a:t>в новых действиях;</a:t>
            </a:r>
          </a:p>
          <a:p>
            <a:r>
              <a:rPr lang="ru-RU" dirty="0"/>
              <a:t>  связь с практикой;</a:t>
            </a:r>
          </a:p>
          <a:p>
            <a:r>
              <a:rPr lang="ru-RU" dirty="0" smtClean="0"/>
              <a:t> </a:t>
            </a:r>
            <a:r>
              <a:rPr lang="ru-RU" dirty="0"/>
              <a:t>необходимость проведения доказательства;</a:t>
            </a:r>
          </a:p>
          <a:p>
            <a:r>
              <a:rPr lang="ru-RU" dirty="0" smtClean="0"/>
              <a:t> </a:t>
            </a:r>
            <a:r>
              <a:rPr lang="ru-RU" dirty="0"/>
              <a:t>поиск подтверждения нового опыта, практического применения знаний;</a:t>
            </a:r>
          </a:p>
          <a:p>
            <a:r>
              <a:rPr lang="ru-RU" dirty="0" smtClean="0"/>
              <a:t> </a:t>
            </a:r>
            <a:r>
              <a:rPr lang="ru-RU" dirty="0"/>
              <a:t>опора на известные знания, представления;</a:t>
            </a:r>
          </a:p>
          <a:p>
            <a:r>
              <a:rPr lang="ru-RU" dirty="0" smtClean="0"/>
              <a:t> </a:t>
            </a:r>
            <a:r>
              <a:rPr lang="ru-RU" dirty="0"/>
              <a:t>поиск главного, существенного.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40" y="1825625"/>
            <a:ext cx="3763319" cy="4351338"/>
          </a:xfrm>
        </p:spPr>
      </p:pic>
    </p:spTree>
    <p:extLst>
      <p:ext uri="{BB962C8B-B14F-4D97-AF65-F5344CB8AC3E}">
        <p14:creationId xmlns:p14="http://schemas.microsoft.com/office/powerpoint/2010/main" val="35302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приходят в </a:t>
            </a:r>
            <a:r>
              <a:rPr lang="ru-RU" dirty="0" err="1" smtClean="0"/>
              <a:t>Монтессори</a:t>
            </a:r>
            <a:r>
              <a:rPr lang="ru-RU" dirty="0" smtClean="0"/>
              <a:t>-педагогику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Свой негативный опыт в школе</a:t>
            </a:r>
          </a:p>
          <a:p>
            <a:r>
              <a:rPr lang="ru-RU" dirty="0" smtClean="0"/>
              <a:t>Хотят научить других родителей</a:t>
            </a:r>
          </a:p>
          <a:p>
            <a:r>
              <a:rPr lang="ru-RU" dirty="0" smtClean="0"/>
              <a:t>Получить опыт для воспитания своих детей</a:t>
            </a:r>
          </a:p>
          <a:p>
            <a:r>
              <a:rPr lang="ru-RU" dirty="0" smtClean="0"/>
              <a:t>Возможность открыть свое дело</a:t>
            </a:r>
          </a:p>
          <a:p>
            <a:r>
              <a:rPr lang="ru-RU" dirty="0" smtClean="0"/>
              <a:t>Возможность творить</a:t>
            </a:r>
          </a:p>
          <a:p>
            <a:r>
              <a:rPr lang="ru-RU" dirty="0"/>
              <a:t>Свободный график</a:t>
            </a:r>
          </a:p>
          <a:p>
            <a:r>
              <a:rPr lang="ru-RU" dirty="0" smtClean="0"/>
              <a:t>Свобода от отчетов</a:t>
            </a:r>
          </a:p>
          <a:p>
            <a:r>
              <a:rPr lang="ru-RU" dirty="0" smtClean="0"/>
              <a:t>Нравится система</a:t>
            </a:r>
          </a:p>
          <a:p>
            <a:r>
              <a:rPr lang="ru-RU" dirty="0" smtClean="0"/>
              <a:t>Нравится, что нет давления на ребенка</a:t>
            </a:r>
          </a:p>
          <a:p>
            <a:r>
              <a:rPr lang="ru-RU" dirty="0" smtClean="0"/>
              <a:t>Послали повышать квалификацию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Почему мы учимся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8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такое обучение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Какие есть виды – знания, навыки</a:t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r>
              <a:rPr lang="ru-RU" dirty="0" smtClean="0"/>
              <a:t>По форме событийных ситуаций взаимодействия</a:t>
            </a:r>
          </a:p>
          <a:p>
            <a:pPr lvl="1"/>
            <a:r>
              <a:rPr lang="ru-RU" dirty="0" smtClean="0"/>
              <a:t>Таким образом, имеют место только четыре следующих </a:t>
            </a:r>
            <a:r>
              <a:rPr lang="ru-RU" dirty="0" smtClean="0">
                <a:hlinkClick r:id="rId3" tooltip="Формы организации обучения"/>
              </a:rPr>
              <a:t>формы организации обучения</a:t>
            </a:r>
            <a:r>
              <a:rPr lang="ru-RU" dirty="0" smtClean="0"/>
              <a:t> (они названы </a:t>
            </a:r>
            <a:r>
              <a:rPr lang="ru-RU" dirty="0" smtClean="0">
                <a:hlinkClick r:id="rId4" tooltip="Дьяченко Виталий Кузьмич"/>
              </a:rPr>
              <a:t>В. К. Дьяченко</a:t>
            </a:r>
            <a:r>
              <a:rPr lang="ru-RU" dirty="0" smtClean="0"/>
              <a:t> базисными):</a:t>
            </a:r>
          </a:p>
          <a:p>
            <a:pPr lvl="1"/>
            <a:r>
              <a:rPr lang="ru-RU" i="1" dirty="0" smtClean="0"/>
              <a:t>индивидуально-опосредованная форма обучения</a:t>
            </a:r>
            <a:r>
              <a:rPr lang="ru-RU" dirty="0" smtClean="0"/>
              <a:t>. Она соответствует опосредованному общению (индивидуальная работа обучающегося с учебным материалом, посредством которого он находится в ситуации общения с другим человеком);</a:t>
            </a:r>
          </a:p>
          <a:p>
            <a:pPr lvl="1"/>
            <a:r>
              <a:rPr lang="ru-RU" i="1" dirty="0" smtClean="0"/>
              <a:t>парная форма организации обучения</a:t>
            </a:r>
            <a:r>
              <a:rPr lang="ru-RU" dirty="0" smtClean="0"/>
              <a:t>. Она соответствует взаимодействию в обособленной паре (результаты его не используются в других парах, то есть участники занятия не представляют собой группу);</a:t>
            </a:r>
          </a:p>
          <a:p>
            <a:pPr lvl="1"/>
            <a:r>
              <a:rPr lang="ru-RU" i="1" dirty="0" smtClean="0"/>
              <a:t>групповая форма организации обучения</a:t>
            </a:r>
            <a:r>
              <a:rPr lang="ru-RU" dirty="0" smtClean="0"/>
              <a:t>. Она соответствует общению в группе, когда каждый говорящий направляет сообщение одновременно всем;</a:t>
            </a:r>
          </a:p>
          <a:p>
            <a:pPr lvl="1"/>
            <a:r>
              <a:rPr lang="ru-RU" i="1" dirty="0" smtClean="0"/>
              <a:t>коллективная форма организации обучения</a:t>
            </a:r>
            <a:r>
              <a:rPr lang="ru-RU" dirty="0" smtClean="0"/>
              <a:t>. Она соответствует взаимодействию в группе, когда общение происходит в парах сменного состав</a:t>
            </a:r>
          </a:p>
          <a:p>
            <a:endParaRPr lang="ru-RU" dirty="0" smtClean="0"/>
          </a:p>
          <a:p>
            <a:r>
              <a:rPr lang="ru-RU" dirty="0" smtClean="0"/>
              <a:t> По общности осваиваемого обучающимися содержания образования – фронтальное- </a:t>
            </a:r>
            <a:r>
              <a:rPr lang="ru-RU" dirty="0" err="1" smtClean="0"/>
              <a:t>нефронтальное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 особенностям учебных занятий</a:t>
            </a:r>
          </a:p>
          <a:p>
            <a:r>
              <a:rPr lang="ru-RU" dirty="0" smtClean="0"/>
              <a:t>По способу объяснения</a:t>
            </a:r>
          </a:p>
          <a:p>
            <a:pPr marL="0" indent="0">
              <a:buNone/>
            </a:pPr>
            <a:r>
              <a:rPr lang="ru-RU" dirty="0" smtClean="0"/>
              <a:t> По соотношению процессов развития обучающихся и их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6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 </a:t>
            </a:r>
            <a:r>
              <a:rPr lang="ru-RU" b="1" dirty="0"/>
              <a:t>особенностям учебных занятий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На основе понятий </a:t>
            </a:r>
            <a:r>
              <a:rPr lang="ru-RU" dirty="0" smtClean="0">
                <a:hlinkClick r:id="rId2" tooltip="Типы учебных занятий"/>
              </a:rPr>
              <a:t>общий фронт, учебный маршрут, </a:t>
            </a:r>
            <a:r>
              <a:rPr lang="ru-RU" dirty="0" err="1" smtClean="0">
                <a:hlinkClick r:id="rId2" tooltip="Типы учебных занятий"/>
              </a:rPr>
              <a:t>врéменные</a:t>
            </a:r>
            <a:r>
              <a:rPr lang="ru-RU" dirty="0" smtClean="0">
                <a:hlinkClick r:id="rId2" tooltip="Типы учебных занятий"/>
              </a:rPr>
              <a:t> кооперации обучающихся</a:t>
            </a:r>
            <a:r>
              <a:rPr lang="ru-RU" dirty="0" smtClean="0"/>
              <a:t> всё </a:t>
            </a:r>
            <a:r>
              <a:rPr lang="ru-RU" dirty="0" smtClean="0">
                <a:hlinkClick r:id="rId2" tooltip="Типы учебных занятий"/>
              </a:rPr>
              <a:t>многообразие учебных занятий</a:t>
            </a:r>
            <a:r>
              <a:rPr lang="ru-RU" dirty="0" smtClean="0"/>
              <a:t> разделяется на три группы:</a:t>
            </a:r>
          </a:p>
          <a:p>
            <a:r>
              <a:rPr lang="ru-RU" i="1" dirty="0" smtClean="0"/>
              <a:t>Индивидуальные учебные занятия</a:t>
            </a:r>
            <a:r>
              <a:rPr lang="ru-RU" dirty="0" smtClean="0"/>
              <a:t>. Отсутствует общий фронт, преподаватель с каждым обучающимся работает по очереди, все остальные действуют индивидуально.</a:t>
            </a:r>
          </a:p>
          <a:p>
            <a:r>
              <a:rPr lang="ru-RU" dirty="0" smtClean="0"/>
              <a:t>Это </a:t>
            </a:r>
            <a:r>
              <a:rPr lang="ru-RU" i="1" dirty="0" smtClean="0"/>
              <a:t>индивидуальное обучение</a:t>
            </a:r>
            <a:r>
              <a:rPr lang="ru-RU" dirty="0" smtClean="0"/>
              <a:t>.</a:t>
            </a:r>
          </a:p>
          <a:p>
            <a:r>
              <a:rPr lang="ru-RU" i="1" dirty="0" smtClean="0"/>
              <a:t>Групповые учебные занятия</a:t>
            </a:r>
            <a:r>
              <a:rPr lang="ru-RU" dirty="0" smtClean="0"/>
              <a:t> (групповое обучение). Все обучающиеся делают одно и то же в данный промежуток времени, одним и тем же способом и одними и теми же средствами. Для всех обучающихся обеспечивается одинаковый учебный маршрут освоения учебной программы. Главенствует отношение «обучающий — группа».</a:t>
            </a:r>
          </a:p>
          <a:p>
            <a:r>
              <a:rPr lang="ru-RU" dirty="0" smtClean="0"/>
              <a:t>Это </a:t>
            </a:r>
            <a:r>
              <a:rPr lang="ru-RU" i="1" dirty="0" smtClean="0"/>
              <a:t>групповое обучение</a:t>
            </a:r>
            <a:r>
              <a:rPr lang="ru-RU" dirty="0" smtClean="0"/>
              <a:t>.</a:t>
            </a:r>
          </a:p>
          <a:p>
            <a:r>
              <a:rPr lang="ru-RU" i="1" dirty="0" smtClean="0"/>
              <a:t>Коллективные учебные занятия</a:t>
            </a:r>
            <a:r>
              <a:rPr lang="ru-RU" dirty="0" smtClean="0"/>
              <a:t>. Отсутствует общий фронт. Обучающиеся осваивают общее содержание курса по разным учебным маршрутам, между участниками перераспределяются осваиваемое содержание и дидактические позиции (обучаемый, обучающий, проверяемый, проверяющий, организатор и т. п.). Создаются </a:t>
            </a:r>
            <a:r>
              <a:rPr lang="ru-RU" dirty="0" err="1" smtClean="0"/>
              <a:t>врéменные</a:t>
            </a:r>
            <a:r>
              <a:rPr lang="ru-RU" dirty="0" smtClean="0"/>
              <a:t> учебные кооперации на местах пересечения учебных маршрутов. Это непостоянные по составу группы или отдельные пары для выполнения какой-либо конкретной учебной задачи. Как правило, одновременно действуют несколько коопераций, отличающихся базисными формами, темами, методами работы, численностью обучающихся.</a:t>
            </a:r>
          </a:p>
          <a:p>
            <a:r>
              <a:rPr lang="ru-RU" dirty="0" smtClean="0"/>
              <a:t>Это </a:t>
            </a:r>
            <a:r>
              <a:rPr lang="ru-RU" i="1" dirty="0" smtClean="0"/>
              <a:t>коллективное обучение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66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 способу объяснения</a:t>
            </a:r>
            <a:b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016137"/>
            <a:ext cx="1065452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Сократический метод"/>
              </a:rPr>
              <a:t>Сократовский диалог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(сократовская беседа). Учитель, расчленяя мысль на маленькие звенья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подавая каждую в форме доброжелательного вопроса, на каждый из которых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следует короткий, простой, заранее предсказуемый и, как правило, утвердительный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ответ, подводит ученика (выступающего в роли собеседника) к более полному видению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предмета обсуждения и выводам, которые изначально были для собеседника не очевидными.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Собеседник приходит к истине сам (хотя и с помощью учителя).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Догматическое обучение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Направлено на обеспечение слушания и механического заучивания.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Объяснительно-иллюстративное обучение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Самостоятельное добывание знаний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под руководством педагога-консультанта.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 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Программированное обучение"/>
              </a:rPr>
              <a:t>программированное обучение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— особый вид самостоятельного добывания знаний.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алгоритмизированное обучение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— обучение выполнению предписанной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последовательности элементарных операций решения любой из задач,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принадлежащих к некоторому классу, например, грамматический разбор предложения.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2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Невозможность использовать единые подходы для всех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95475"/>
            <a:ext cx="66167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Либералы и консерваторы – свобода и </a:t>
            </a:r>
            <a:r>
              <a:rPr lang="ru-RU" dirty="0" smtClean="0"/>
              <a:t>порядок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Свобода передвижения</a:t>
            </a:r>
          </a:p>
          <a:p>
            <a:r>
              <a:rPr lang="ru-RU" dirty="0" smtClean="0"/>
              <a:t>Свобода выбора вида деятельности</a:t>
            </a:r>
          </a:p>
          <a:p>
            <a:r>
              <a:rPr lang="ru-RU" dirty="0" smtClean="0"/>
              <a:t>Свобода выбора партнера</a:t>
            </a:r>
          </a:p>
          <a:p>
            <a:r>
              <a:rPr lang="ru-RU" dirty="0" smtClean="0"/>
              <a:t>«Свобода голоса»</a:t>
            </a:r>
          </a:p>
          <a:p>
            <a:r>
              <a:rPr lang="ru-RU" dirty="0" smtClean="0"/>
              <a:t>…..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5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НЕотения</a:t>
            </a:r>
            <a:r>
              <a:rPr lang="ru-RU" dirty="0"/>
              <a:t> – возможность учиться во взрослом возрасте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21" y="2754686"/>
            <a:ext cx="7628013" cy="42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1329"/>
            <a:ext cx="11211859" cy="6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МЕТОДЫ И ФОРМЫ ОРГАНИЗАЦИИ УЧЕБНОГО ПРОЦЕССА В СИСТЕМЕ ОБУЧЕНИЯ ВЗРОСЛОГО </a:t>
            </a:r>
            <a:r>
              <a:rPr lang="ru-RU" b="1" dirty="0" smtClean="0"/>
              <a:t>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0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</a:t>
            </a:r>
            <a:r>
              <a:rPr lang="ru-RU" dirty="0" err="1" smtClean="0"/>
              <a:t>андрагогики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/>
              <a:t>1. Принцип приоритетности самостоятельного обучения</a:t>
            </a:r>
            <a:r>
              <a:rPr lang="ru-RU" dirty="0"/>
              <a:t>.</a:t>
            </a:r>
          </a:p>
          <a:p>
            <a:r>
              <a:rPr lang="ru-RU" b="1" i="1" dirty="0"/>
              <a:t>2. Принцип совместной деятельности обучающегося с </a:t>
            </a:r>
            <a:r>
              <a:rPr lang="ru-RU" b="1" i="1" dirty="0" err="1"/>
              <a:t>одногруппниками</a:t>
            </a:r>
            <a:r>
              <a:rPr lang="ru-RU" b="1" i="1" dirty="0"/>
              <a:t> и преподавателем при подготовке и в процессе обучения.</a:t>
            </a:r>
            <a:r>
              <a:rPr lang="ru-RU" dirty="0"/>
              <a:t> </a:t>
            </a:r>
          </a:p>
          <a:p>
            <a:r>
              <a:rPr lang="ru-RU" b="1" i="1" dirty="0"/>
              <a:t>3. Принцип использования имеющегося положительного жизненного опыта (прежде всего социального и профессионального), практических знаний, умений, навыков обучающегося в качестве базы обучения и источника формализации новых знаний.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i="1" dirty="0"/>
              <a:t>4. Принцип корректировки устаревшего опыта и личностных установок, препятствующих освоению новых знаний.</a:t>
            </a:r>
            <a:r>
              <a:rPr lang="ru-RU" dirty="0"/>
              <a:t> </a:t>
            </a:r>
          </a:p>
          <a:p>
            <a:r>
              <a:rPr lang="ru-RU" b="1" i="1" dirty="0"/>
              <a:t>5. Принцип индивидуального подхода к обучению на основе личностных потребностей, с учетом социально-психологических характеристик личности и тех ограничений, которые налагаются его деятельностью, наличием свободного времени, финансовых ресурсов и </a:t>
            </a:r>
            <a:r>
              <a:rPr lang="ru-RU" b="1" i="1" dirty="0" err="1"/>
              <a:t>т.д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420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6. Принцип </a:t>
            </a:r>
            <a:r>
              <a:rPr lang="ru-RU" b="1" i="1" dirty="0" err="1"/>
              <a:t>элективности</a:t>
            </a:r>
            <a:r>
              <a:rPr lang="ru-RU" b="1" i="1" dirty="0"/>
              <a:t> обучения.</a:t>
            </a:r>
            <a:r>
              <a:rPr lang="ru-RU" dirty="0"/>
              <a:t> </a:t>
            </a:r>
          </a:p>
          <a:p>
            <a:r>
              <a:rPr lang="ru-RU" b="1" i="1" dirty="0"/>
              <a:t>7. Принцип рефлективности.</a:t>
            </a:r>
            <a:r>
              <a:rPr lang="ru-RU" i="1" dirty="0"/>
              <a:t> </a:t>
            </a:r>
            <a:endParaRPr lang="ru-RU" dirty="0"/>
          </a:p>
          <a:p>
            <a:r>
              <a:rPr lang="ru-RU" b="1" i="1" dirty="0"/>
              <a:t>8. Принцип востребованности результатов обучения практической деятельностью обучающегося.</a:t>
            </a:r>
            <a:r>
              <a:rPr lang="ru-RU" i="1" dirty="0"/>
              <a:t> </a:t>
            </a:r>
            <a:endParaRPr lang="ru-RU" dirty="0"/>
          </a:p>
          <a:p>
            <a:r>
              <a:rPr lang="ru-RU" b="1" i="1" dirty="0"/>
              <a:t>9. Принцип системности обучения.</a:t>
            </a:r>
            <a:r>
              <a:rPr lang="ru-RU" dirty="0"/>
              <a:t> </a:t>
            </a:r>
          </a:p>
          <a:p>
            <a:r>
              <a:rPr lang="ru-RU" b="1" i="1" dirty="0"/>
              <a:t>10. Принцип актуализации результатов обучения (их скорейшее использование на практике).</a:t>
            </a:r>
            <a:r>
              <a:rPr lang="ru-RU" dirty="0"/>
              <a:t> </a:t>
            </a:r>
          </a:p>
          <a:p>
            <a:r>
              <a:rPr lang="ru-RU" b="1" i="1" dirty="0"/>
              <a:t>11. Принцип развития обучающегося.</a:t>
            </a:r>
            <a:r>
              <a:rPr lang="ru-RU" i="1" dirty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5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622164"/>
              </p:ext>
            </p:extLst>
          </p:nvPr>
        </p:nvGraphicFramePr>
        <p:xfrm>
          <a:off x="0" y="0"/>
          <a:ext cx="11839074" cy="7010433"/>
        </p:xfrm>
        <a:graphic>
          <a:graphicData uri="http://schemas.openxmlformats.org/drawingml/2006/table">
            <a:tbl>
              <a:tblPr firstRow="1" firstCol="1" bandRow="1"/>
              <a:tblGrid>
                <a:gridCol w="5454316"/>
                <a:gridCol w="6384758"/>
              </a:tblGrid>
              <a:tr h="1459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Взрослый обучающийся</a:t>
                      </a:r>
                      <a:endParaRPr lang="ru-RU" sz="1400" baseline="0" dirty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Обучающиеся дети, молодежь</a:t>
                      </a:r>
                      <a:endParaRPr lang="ru-RU" sz="1400" baseline="0">
                        <a:effectLst/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1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Тяготеет, прежде всего, к специфическим проблемам.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Тяготеет к общим проблемам.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5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Обучение ориентировано на того, кто учится, на человеческое существо, на его жизненные потребности, сегодняшнюю его практическую деятельность.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Обучение ориентировано на усвоение опыта предыдущих поколений, на книги, их содержание, на накопление уже усвоенных предыдущими поколениями знаний и умений.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7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Программа обучения строится в зависимости от потребностей и интересов того, кто учится.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Обучение строится на подчинении заранее определенной программы.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3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Учится на основе собственного опыта, сопоставляет его с новой информацией и обогащает свой опыт за счет ее.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Обогащение опыта происходит за счет усвоения опыта других.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1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Усваивает то, что ему необходимо практически использовать.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Усваивает то, что слышит на занятиях, о чем читает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2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Основное внимание акцентируется на повышение своей профессиональной квалификации, своего гражданского самосознания и статуса, на улучшение условий труда и социального функционирования, на удовлетворение своих интересов (как воспитателя собственных детей, любителя спорта, природы, техники, садоводства и т. д.).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Основное внимание акцентируется на успешности учения, на оценках, на готовности сдавать зачеты, экзамены. С особым интересом изучает то, что тесно связано с действительностью, его настоящей жизнью и ближайшими перспективами. Школьные знания опираются на прошлое и, как правило, к моменту, когда их надо будет использовать, в значительной степени устаревают, а осознание этого явления снижает интерес к учению.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21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Особое внимание и углубленное исследование вызывают те области учебного материала, которые его интересуют, в этих областях может расширить свои исследования за пределы предлагаемого ему учебного материала.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Внимание ограничено теми областями знаний, которые определены программой и учителем.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73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Преподаватель выступает для взрослого советником и гидом в области новой информации, он подбадривает и тактично вносит исправления, указывает и предлагает новые источники информации для самостоятельного усвоения.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Преподаватель сам является источником новой информации, он ее распространяет и регулирует ее познание.</a:t>
                      </a:r>
                    </a:p>
                  </a:txBody>
                  <a:tcPr marL="27641" marR="27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9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438663"/>
              </p:ext>
            </p:extLst>
          </p:nvPr>
        </p:nvGraphicFramePr>
        <p:xfrm>
          <a:off x="401053" y="112295"/>
          <a:ext cx="11566358" cy="6700840"/>
        </p:xfrm>
        <a:graphic>
          <a:graphicData uri="http://schemas.openxmlformats.org/drawingml/2006/table">
            <a:tbl>
              <a:tblPr firstRow="1" firstCol="1" bandRow="1"/>
              <a:tblGrid>
                <a:gridCol w="7717165"/>
                <a:gridCol w="3849193"/>
              </a:tblGrid>
              <a:tr h="8947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Преподаватель дает такой объем знаний, который является потребным и усвояемым учащимся, сопоставляет этот объем с возможностями, потребностями обучаемого.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Преподаватель дает заранее определенный программой объем знаний.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5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Наивысшим авторитетом является собственный опыт, через призму которого оцениваются преподаватель и книги, новая информация.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Априорным авторитетом в обучении выступают учителя и книги.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Не ориентирован на оценки, они играют второстепенную роль, главное внимание направлено на полезность учения.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Ориентирован на оценки, главное внимание направлено на достижение хороших оценок.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929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Учебная программа в процессе обучения может сокращаться, расширяться, изменяться, в зависимости от объективных (например, поступление новой информации извне) и субъективных (изменение потребностей, интересов, возможностей слушателей) причин.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Учебная программа в процессе обучения не меняется.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5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Учебная программа выбирается при сочетании потребностей учащихся, возможностей учебного заведения и социально-экономических задач обучения данного профиля.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Учебная программа задается органом управления образования и реализуется в этих рамках учителем.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Обучается с намерением немедленного использования полученных знаний в своей деятельности.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Использование накопленного в обучении багажа знаний предполагается в будущем.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43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Эффективность учения и усвоения учебной информации повышается путем сочетания вертикального ее потока (от преподавателя к учащемуся) с горизонтальным (широкий обмен мнениями в дискуссиях с другими учащимися).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Основной поток учебной информации протекает по вертикальному направлению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5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Обратная связь реализуется развитием учебной активности на занятиях.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+mj-lt"/>
                          <a:ea typeface="Times New Roman" charset="0"/>
                          <a:cs typeface="Times New Roman" charset="0"/>
                        </a:rPr>
                        <a:t>Обратная связь реализуется путем следящего (опрос, оценки) или этапного (контрольные, зачеты, экзамены) контроля.</a:t>
                      </a:r>
                    </a:p>
                  </a:txBody>
                  <a:tcPr marL="28957" marR="28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6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Активные и интерактивные методы обучения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981201" y="2016523"/>
            <a:ext cx="621080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Метод анализа конкретных ситуаций (АКС)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Метод «кейс-стади» (case-study)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Метод решения практических задач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Мозговая атака как метод активного обучения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Тренинг как интерактивный метод обучения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Деловые игры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«Фокус-группа» как метод интерактивного обучения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Круглый стол, дискуссия, дебаты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Мастер – класс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Другие интерактивные методы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Активные и интерактивные лекции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Семинары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Arial" charset="0"/>
                <a:ea typeface="Arial" charset="0"/>
                <a:cs typeface="Arial" charset="0"/>
              </a:rPr>
              <a:t>Web-quest (веб-квест)</a:t>
            </a:r>
            <a:endParaRPr lang="ru-RU" altLang="ru-RU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10" y="871415"/>
            <a:ext cx="9405289" cy="53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57" y="409952"/>
            <a:ext cx="6114286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Увеличение продолжительности образования на всю жизнь в изменяющемся мире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1931 г – всеобщее начальное образование</a:t>
            </a:r>
          </a:p>
          <a:p>
            <a:r>
              <a:rPr lang="ru-RU" dirty="0" smtClean="0"/>
              <a:t>1956 – обязательная семилетка</a:t>
            </a:r>
          </a:p>
          <a:p>
            <a:r>
              <a:rPr lang="ru-RU" dirty="0" smtClean="0"/>
              <a:t>2016 – всеобщее высшее – непрерывное 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28012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ru-RU" altLang="ru-RU"/>
              <a:t>ОБУЧЕНИЕ</a:t>
            </a:r>
          </a:p>
        </p:txBody>
      </p:sp>
      <p:sp>
        <p:nvSpPr>
          <p:cNvPr id="4710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81163"/>
            <a:ext cx="36433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http://i29.fastpic.ru/big/2011/1114/a6/2be2ea9f6353e7798cbc997e109223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143000"/>
            <a:ext cx="35718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http://www.hellonorilsk.net/uploads/posts/2011-10/131784983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3787775"/>
            <a:ext cx="34242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" descr="http://i1.imageban.ru/out/2011/02/08/2c747e774ef04341943133509d8ad1d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4773613"/>
            <a:ext cx="371475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19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ru-RU" altLang="ru-RU"/>
              <a:t>ВОЗМОЖНОСТЬ УЧАСТВОВАТЬ В ТРУДЕ ВЗРОСЛЫХ</a:t>
            </a:r>
          </a:p>
        </p:txBody>
      </p:sp>
      <p:sp>
        <p:nvSpPr>
          <p:cNvPr id="4403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2907"/>
            <a:ext cx="7143750" cy="496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96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1847850" y="404813"/>
            <a:ext cx="820896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600"/>
              <a:t>Попытки обучать детей младшего возраста использованием традиционных образовательных технологий </a:t>
            </a:r>
          </a:p>
        </p:txBody>
      </p:sp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60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ru-RU" altLang="ru-RU" sz="4000"/>
              <a:t>ЖЕЛАНИЕ «НАПОЛНИТЬ» РЕБЕНКА ЗНАНИЯМИ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0663" y="1643063"/>
            <a:ext cx="6669087" cy="4438650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6238875" cy="365125"/>
          </a:xfrm>
          <a:noFill/>
        </p:spPr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cap="all">
              <a:solidFill>
                <a:schemeClr val="tx1">
                  <a:tint val="75000"/>
                </a:schemeClr>
              </a:solidFill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02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Огромное количество информации и желание иметь один единственный правильный 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1690688"/>
            <a:ext cx="8007350" cy="4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1448</Words>
  <Application>Microsoft Macintosh PowerPoint</Application>
  <PresentationFormat>Широкоэкранный</PresentationFormat>
  <Paragraphs>194</Paragraphs>
  <Slides>38</Slides>
  <Notes>5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Calibri Light</vt:lpstr>
      <vt:lpstr>Arial</vt:lpstr>
      <vt:lpstr>Calibri</vt:lpstr>
      <vt:lpstr>Times New Roman</vt:lpstr>
      <vt:lpstr>Tw Cen MT</vt:lpstr>
      <vt:lpstr>Тема Office</vt:lpstr>
      <vt:lpstr>Обучение взрослых</vt:lpstr>
      <vt:lpstr>ОБРАЗОВАНИЕ</vt:lpstr>
      <vt:lpstr>Презентация PowerPoint</vt:lpstr>
      <vt:lpstr>Увеличение продолжительности образования на всю жизнь в изменяющемся мире </vt:lpstr>
      <vt:lpstr>ОБУЧЕНИЕ</vt:lpstr>
      <vt:lpstr>ВОЗМОЖНОСТЬ УЧАСТВОВАТЬ В ТРУДЕ ВЗРОСЛЫХ</vt:lpstr>
      <vt:lpstr>Презентация PowerPoint</vt:lpstr>
      <vt:lpstr>ЖЕЛАНИЕ «НАПОЛНИТЬ» РЕБЕНКА ЗНАНИЯМИ</vt:lpstr>
      <vt:lpstr>Огромное количество информации и желание иметь один единственный правильный ответ</vt:lpstr>
      <vt:lpstr>Презентация PowerPoint</vt:lpstr>
      <vt:lpstr>Презентация PowerPoint</vt:lpstr>
      <vt:lpstr>Презентация PowerPoint</vt:lpstr>
      <vt:lpstr>Презентация PowerPoint</vt:lpstr>
      <vt:lpstr>Дигидрогена монооксид</vt:lpstr>
      <vt:lpstr>ИСТОЧНИКИ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Экономический   форум  в Давосе  Навыки   востребованные  в  2020   году </vt:lpstr>
      <vt:lpstr>Освоение нового знания</vt:lpstr>
      <vt:lpstr>Презентация PowerPoint</vt:lpstr>
      <vt:lpstr>Зачем приходят в Монтессори-педагогику </vt:lpstr>
      <vt:lpstr>Почему мы учимся</vt:lpstr>
      <vt:lpstr>Что такое обучение </vt:lpstr>
      <vt:lpstr>По особенностям учебных занятий </vt:lpstr>
      <vt:lpstr>По способу объяснения </vt:lpstr>
      <vt:lpstr>Невозможность использовать единые подходы для всех </vt:lpstr>
      <vt:lpstr>Либералы и консерваторы – свобода и порядок</vt:lpstr>
      <vt:lpstr>Презентация PowerPoint</vt:lpstr>
      <vt:lpstr>Презентация PowerPoint</vt:lpstr>
      <vt:lpstr>Принципы андрагогики</vt:lpstr>
      <vt:lpstr>Презентация PowerPoint</vt:lpstr>
      <vt:lpstr>Презентация PowerPoint</vt:lpstr>
      <vt:lpstr>Презентация PowerPoint</vt:lpstr>
      <vt:lpstr>Активные и интерактивные методы обучения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пользователь Microsoft Office</cp:lastModifiedBy>
  <cp:revision>31</cp:revision>
  <dcterms:created xsi:type="dcterms:W3CDTF">2016-02-22T16:56:46Z</dcterms:created>
  <dcterms:modified xsi:type="dcterms:W3CDTF">2016-02-25T14:58:16Z</dcterms:modified>
</cp:coreProperties>
</file>